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</p:embeddedFont>
    <p:embeddedFont>
      <p:font typeface="Amatic SC" panose="020B0604020202020204" charset="0"/>
      <p:regular r:id="rId15"/>
      <p:bold r:id="rId16"/>
    </p:embeddedFont>
    <p:embeddedFont>
      <p:font typeface="Source Code Pro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883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483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78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236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65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7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97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67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44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066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63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buildings4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5" name="Shape 55"/>
          <p:cNvCxnSpPr/>
          <p:nvPr/>
        </p:nvCxnSpPr>
        <p:spPr>
          <a:xfrm>
            <a:off x="802057" y="179124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685800" y="1839425"/>
            <a:ext cx="6036600" cy="115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 descr="buildings3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802057" y="171504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88400" cy="115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685800" y="3068650"/>
            <a:ext cx="4988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None/>
              <a:defRPr sz="1400"/>
            </a:lvl1pPr>
            <a:lvl2pPr lvl="1" rtl="0">
              <a:spcBef>
                <a:spcPts val="0"/>
              </a:spcBef>
              <a:buSzPct val="100000"/>
              <a:buNone/>
              <a:defRPr sz="1400"/>
            </a:lvl2pPr>
            <a:lvl3pPr lvl="2" rtl="0">
              <a:spcBef>
                <a:spcPts val="0"/>
              </a:spcBef>
              <a:buSzPct val="100000"/>
              <a:buNone/>
              <a:defRPr sz="1400"/>
            </a:lvl3pPr>
            <a:lvl4pPr lvl="3" rtl="0">
              <a:spcBef>
                <a:spcPts val="0"/>
              </a:spcBef>
              <a:buSzPct val="100000"/>
              <a:buNone/>
              <a:defRPr sz="1400"/>
            </a:lvl4pPr>
            <a:lvl5pPr lvl="4" rtl="0">
              <a:spcBef>
                <a:spcPts val="0"/>
              </a:spcBef>
              <a:buSzPct val="100000"/>
              <a:buNone/>
              <a:defRPr sz="1400"/>
            </a:lvl5pPr>
            <a:lvl6pPr lvl="5" rtl="0">
              <a:spcBef>
                <a:spcPts val="0"/>
              </a:spcBef>
              <a:buSzPct val="100000"/>
              <a:buNone/>
              <a:defRPr sz="1400"/>
            </a:lvl6pPr>
            <a:lvl7pPr lvl="6" rtl="0">
              <a:spcBef>
                <a:spcPts val="0"/>
              </a:spcBef>
              <a:buSzPct val="100000"/>
              <a:buNone/>
              <a:defRPr sz="1400"/>
            </a:lvl7pPr>
            <a:lvl8pPr lvl="7" rtl="0">
              <a:spcBef>
                <a:spcPts val="0"/>
              </a:spcBef>
              <a:buSzPct val="100000"/>
              <a:buNone/>
              <a:defRPr sz="1400"/>
            </a:lvl8pPr>
            <a:lvl9pPr lvl="8" rtl="0">
              <a:spcBef>
                <a:spcPts val="0"/>
              </a:spcBef>
              <a:buSzPct val="1000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739575" y="1085100"/>
            <a:ext cx="1896300" cy="384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32983" y="1085100"/>
            <a:ext cx="1896300" cy="384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3"/>
          </p:nvPr>
        </p:nvSpPr>
        <p:spPr>
          <a:xfrm>
            <a:off x="6726392" y="1085100"/>
            <a:ext cx="1896300" cy="384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phot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jones12@wcpss.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a/wcpss.net/file/d/0B1SxFAC1iZKocHI0U0ZGbDB4bTA/view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265925" y="1776850"/>
            <a:ext cx="60366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WorkKeys Information </a:t>
            </a:r>
          </a:p>
        </p:txBody>
      </p:sp>
      <p:grpSp>
        <p:nvGrpSpPr>
          <p:cNvPr id="80" name="Shape 80"/>
          <p:cNvGrpSpPr/>
          <p:nvPr/>
        </p:nvGrpSpPr>
        <p:grpSpPr>
          <a:xfrm>
            <a:off x="800651" y="1070678"/>
            <a:ext cx="543559" cy="446272"/>
            <a:chOff x="2599525" y="3688600"/>
            <a:chExt cx="428675" cy="351950"/>
          </a:xfrm>
        </p:grpSpPr>
        <p:sp>
          <p:nvSpPr>
            <p:cNvPr id="81" name="Shape 81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0" t="0" r="0" b="0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0" t="0" r="0" b="0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0" t="0" r="0" b="0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84" name="Shape 8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528" y="1163850"/>
            <a:ext cx="2789100" cy="24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b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</a:t>
            </a:fld>
            <a:endParaRPr lang="en" sz="1000" b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THANKS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26622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/>
              <a:t>Any questions?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Montserrat"/>
                <a:ea typeface="Montserrat"/>
                <a:cs typeface="Montserrat"/>
                <a:sym typeface="Montserrat"/>
              </a:rPr>
              <a:t>Mrs. Candice McCaskill </a:t>
            </a:r>
            <a:r>
              <a:rPr lang="en" sz="2400" dirty="0">
                <a:latin typeface="Montserrat"/>
                <a:ea typeface="Montserrat"/>
                <a:cs typeface="Montserrat"/>
                <a:sym typeface="Montserrat"/>
              </a:rPr>
              <a:t>will be organizing and administering WorkKeys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You can find her at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 dirty="0" smtClean="0">
                <a:solidFill>
                  <a:schemeClr val="hlink"/>
                </a:solidFill>
                <a:hlinkClick r:id="rId3"/>
              </a:rPr>
              <a:t>cmccaskill2@wcpss.net</a:t>
            </a:r>
            <a:endParaRPr lang="en" u="sng" dirty="0">
              <a:solidFill>
                <a:schemeClr val="hlink"/>
              </a:solidFill>
              <a:hlinkClick r:id="rId3"/>
            </a:endParaRPr>
          </a:p>
        </p:txBody>
      </p:sp>
      <p:grpSp>
        <p:nvGrpSpPr>
          <p:cNvPr id="203" name="Shape 203"/>
          <p:cNvGrpSpPr/>
          <p:nvPr/>
        </p:nvGrpSpPr>
        <p:grpSpPr>
          <a:xfrm>
            <a:off x="574284" y="556823"/>
            <a:ext cx="292513" cy="292513"/>
            <a:chOff x="1278900" y="2333250"/>
            <a:chExt cx="381175" cy="381175"/>
          </a:xfrm>
        </p:grpSpPr>
        <p:sp>
          <p:nvSpPr>
            <p:cNvPr id="204" name="Shape 20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4326" y="292850"/>
            <a:ext cx="22860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56900" y="1146025"/>
            <a:ext cx="2408700" cy="245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/>
              <a:t>What is WorkKeys?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b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</a:t>
            </a:fld>
            <a:endParaRPr lang="en" sz="1000" b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91" name="Shape 91"/>
          <p:cNvGrpSpPr/>
          <p:nvPr/>
        </p:nvGrpSpPr>
        <p:grpSpPr>
          <a:xfrm>
            <a:off x="560081" y="521592"/>
            <a:ext cx="298945" cy="364549"/>
            <a:chOff x="596350" y="929175"/>
            <a:chExt cx="407950" cy="497475"/>
          </a:xfrm>
        </p:grpSpPr>
        <p:sp>
          <p:nvSpPr>
            <p:cNvPr id="92" name="Shape 9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9" name="Shape 99"/>
          <p:cNvSpPr txBox="1"/>
          <p:nvPr/>
        </p:nvSpPr>
        <p:spPr>
          <a:xfrm>
            <a:off x="2630250" y="306600"/>
            <a:ext cx="6390900" cy="45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/>
              <a:t>WorkKeys® is a skills assessment system from ACT that helps employers select, hire, train, develop, and retain a quality workforce.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/>
              <a:t>The assessments measure 8 foundational skills (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• Applied Mathematics • Applied Technology • Business Writing • Listening for Understanding • Locating Information • Workplace Observation • Reading for Information • Teamwork </a:t>
            </a:r>
            <a:r>
              <a:rPr lang="en" sz="2600"/>
              <a:t>) and 3 soft skills </a:t>
            </a:r>
            <a:r>
              <a:rPr lang="en" sz="1800"/>
              <a:t>(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• Fit • Talent • Performance</a:t>
            </a:r>
            <a:r>
              <a:rPr lang="en" sz="2600"/>
              <a:t>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62" y="3525025"/>
            <a:ext cx="1994575" cy="136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504400" cy="80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WorkKeys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886450" y="43350"/>
            <a:ext cx="6134700" cy="505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Montserrat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WorkKeys assessments measure skills that employers feel are essential to success in the workplace. </a:t>
            </a:r>
            <a:r>
              <a:rPr lang="en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Better skills mean better-paying jobs—in any career field. </a:t>
            </a: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Montserrat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Students, job seekers, and seasoned professionals can use WorkKeys to learn more about their strengths and weaknesses and gain a valid way to demonstrate their abilities to employers.</a:t>
            </a:r>
            <a:b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Montserrat"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Educators and employers can use it to help take the guesswork out of determining student, applicant, and employee qualifications.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b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</a:t>
            </a:fld>
            <a:endParaRPr lang="en" sz="1000" b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grpSp>
        <p:nvGrpSpPr>
          <p:cNvPr id="108" name="Shape 108"/>
          <p:cNvGrpSpPr/>
          <p:nvPr/>
        </p:nvGrpSpPr>
        <p:grpSpPr>
          <a:xfrm>
            <a:off x="574284" y="556823"/>
            <a:ext cx="292513" cy="292513"/>
            <a:chOff x="1278900" y="2333250"/>
            <a:chExt cx="381175" cy="381175"/>
          </a:xfrm>
        </p:grpSpPr>
        <p:sp>
          <p:nvSpPr>
            <p:cNvPr id="109" name="Shape 10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50" y="4428175"/>
            <a:ext cx="266700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WorkKeys System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0" y="1040950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WorkKeys system consists of </a:t>
            </a:r>
            <a:r>
              <a:rPr lang="en" b="1"/>
              <a:t>job profiling</a:t>
            </a:r>
            <a:r>
              <a:rPr lang="en"/>
              <a:t> </a:t>
            </a:r>
            <a:r>
              <a:rPr lang="en" i="1"/>
              <a:t>(finding out which skills are needed on the job)</a:t>
            </a:r>
            <a:r>
              <a:rPr lang="en"/>
              <a:t>, </a:t>
            </a:r>
            <a:r>
              <a:rPr lang="en" b="1"/>
              <a:t>assessments </a:t>
            </a:r>
            <a:r>
              <a:rPr lang="en" i="1"/>
              <a:t>(the tests you’ll be taking plus several others)</a:t>
            </a:r>
            <a:r>
              <a:rPr lang="en"/>
              <a:t>, </a:t>
            </a:r>
            <a:r>
              <a:rPr lang="en" b="1"/>
              <a:t>reporting</a:t>
            </a:r>
            <a:r>
              <a:rPr lang="en"/>
              <a:t> </a:t>
            </a:r>
            <a:r>
              <a:rPr lang="en" i="1"/>
              <a:t>(telling you how your skills match job requirements)</a:t>
            </a:r>
            <a:r>
              <a:rPr lang="en"/>
              <a:t>, and </a:t>
            </a:r>
            <a:r>
              <a:rPr lang="en" b="1"/>
              <a:t>instructional support</a:t>
            </a:r>
            <a:r>
              <a:rPr lang="en"/>
              <a:t> </a:t>
            </a:r>
            <a:r>
              <a:rPr lang="en" i="1"/>
              <a:t>(guidance to educators related to improving students’ skill levels)</a:t>
            </a:r>
            <a:r>
              <a:rPr lang="en"/>
              <a:t>.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121" name="Shape 1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119" y="2859144"/>
            <a:ext cx="3725250" cy="213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4840650" y="654825"/>
            <a:ext cx="49884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/>
              <a:t>Who can take WorkKeys?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267475" y="310200"/>
            <a:ext cx="4450500" cy="452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1000"/>
              </a:lnSpc>
              <a:spcBef>
                <a:spcPts val="900"/>
              </a:spcBef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–WorkKeys is </a:t>
            </a:r>
            <a:r>
              <a:rPr lang="en" sz="2000" b="1" u="sng">
                <a:latin typeface="Montserrat"/>
                <a:ea typeface="Montserrat"/>
                <a:cs typeface="Montserrat"/>
                <a:sym typeface="Montserrat"/>
              </a:rPr>
              <a:t>free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of charge to all NC senior CTE concentrators</a:t>
            </a:r>
          </a:p>
          <a:p>
            <a:pPr lvl="0" rtl="0">
              <a:lnSpc>
                <a:spcPct val="111000"/>
              </a:lnSpc>
              <a:spcBef>
                <a:spcPts val="900"/>
              </a:spcBef>
              <a:buNone/>
            </a:pPr>
            <a:endParaRPr sz="2000"/>
          </a:p>
          <a:p>
            <a:pPr lvl="0" rtl="0">
              <a:lnSpc>
                <a:spcPct val="111000"/>
              </a:lnSpc>
              <a:spcBef>
                <a:spcPts val="9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FF"/>
                </a:solidFill>
              </a:rPr>
              <a:t> Successful completion of WorkKeys assessments in Applied Mathematics, Locating Information, and Reading for Information can lead to earning the National Career Readiness Certificate™ (NCRC®), a portable credential earned by more than 3 million people across the United States.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199" y="1814625"/>
            <a:ext cx="3964350" cy="221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4294967295"/>
          </p:nvPr>
        </p:nvSpPr>
        <p:spPr>
          <a:xfrm>
            <a:off x="269475" y="1376625"/>
            <a:ext cx="8665800" cy="36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1000"/>
              </a:lnSpc>
              <a:spcBef>
                <a:spcPts val="900"/>
              </a:spcBef>
              <a:buNone/>
            </a:pPr>
            <a:r>
              <a:rPr lang="en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–Have you taken Four or more CTE Courses in a cluster?</a:t>
            </a:r>
            <a:br>
              <a:rPr lang="en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CTE Career Cluster/ Concentrator Document</a:t>
            </a:r>
            <a:r>
              <a:rPr lang="en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>
              <a:lnSpc>
                <a:spcPct val="111000"/>
              </a:lnSpc>
              <a:spcBef>
                <a:spcPts val="9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–Have you taken at least one completer course in a cluster? (Second Level Course: Foods I, Foods II)</a:t>
            </a:r>
            <a:br>
              <a:rPr lang="en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"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1000"/>
              </a:lnSpc>
              <a:spcBef>
                <a:spcPts val="9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–Or, have you at least three foundational courses, one being an enhancement.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41500" y="4473832"/>
            <a:ext cx="548700" cy="544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b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6</a:t>
            </a:fld>
            <a:endParaRPr lang="en" sz="1000" b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69475" y="125150"/>
            <a:ext cx="5149500" cy="15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Am I a CTE Concentrator? 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274" y="0"/>
            <a:ext cx="1578724" cy="15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11600" y="9290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Can you prepare for workkeys?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743100" cy="370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Clr>
                <a:srgbClr val="9900FF"/>
              </a:buClr>
              <a:buSzPct val="75000"/>
              <a:buFont typeface="Montserrat"/>
            </a:pPr>
            <a:r>
              <a:rPr lang="en" sz="2400" dirty="0">
                <a:solidFill>
                  <a:srgbClr val="9900F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Sample questions and practice tests will help individuals build skills at their own pace</a:t>
            </a:r>
            <a:r>
              <a:rPr lang="en" dirty="0">
                <a:solidFill>
                  <a:srgbClr val="9900F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dirty="0">
                <a:solidFill>
                  <a:srgbClr val="9900F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endParaRPr lang="en" dirty="0">
              <a:solidFill>
                <a:srgbClr val="9900F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dirty="0">
              <a:solidFill>
                <a:srgbClr val="9900F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43" name="Shape 143"/>
          <p:cNvGrpSpPr/>
          <p:nvPr/>
        </p:nvGrpSpPr>
        <p:grpSpPr>
          <a:xfrm>
            <a:off x="568953" y="551498"/>
            <a:ext cx="215966" cy="342398"/>
            <a:chOff x="6718575" y="2318625"/>
            <a:chExt cx="256950" cy="407375"/>
          </a:xfrm>
        </p:grpSpPr>
        <p:sp>
          <p:nvSpPr>
            <p:cNvPr id="144" name="Shape 14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b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7</a:t>
            </a:fld>
            <a:endParaRPr lang="en" sz="1000" b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98" y="893898"/>
            <a:ext cx="4931899" cy="3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40475" y="26795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WorkKeys Test TAking Strategies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5462750" y="624075"/>
            <a:ext cx="3633000" cy="433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•Pace yourself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•Listen to and read the directions for each test carefully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•Read each question carefully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•Answer the easy questions first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•Use logic in more difficult questions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161" name="Shape 161"/>
          <p:cNvSpPr txBox="1"/>
          <p:nvPr/>
        </p:nvSpPr>
        <p:spPr>
          <a:xfrm>
            <a:off x="123050" y="1814625"/>
            <a:ext cx="4244400" cy="33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n" sz="2200"/>
              <a:t>•Answer every question</a:t>
            </a:r>
          </a:p>
          <a:p>
            <a:pPr lvl="0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n" sz="2200"/>
              <a:t>•Review your work</a:t>
            </a:r>
          </a:p>
          <a:p>
            <a:pPr lvl="0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n" sz="2200"/>
              <a:t>•Be precise in marking your answer document</a:t>
            </a:r>
          </a:p>
          <a:p>
            <a:pPr lvl="0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en" sz="2200"/>
              <a:t>•Erase completely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350" y="1716600"/>
            <a:ext cx="2280397" cy="171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 idx="4294967295"/>
          </p:nvPr>
        </p:nvSpPr>
        <p:spPr>
          <a:xfrm>
            <a:off x="685800" y="1202350"/>
            <a:ext cx="60930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Now you know...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4294967295"/>
          </p:nvPr>
        </p:nvSpPr>
        <p:spPr>
          <a:xfrm>
            <a:off x="573150" y="2497975"/>
            <a:ext cx="4995900" cy="156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WorkKeys is a job skills assessment system measuring "real-world" skills that employers believe are critical to job success.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b="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9</a:t>
            </a:fld>
            <a:endParaRPr lang="en" sz="1000" b="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0" name="Shape 170"/>
          <p:cNvSpPr/>
          <p:nvPr/>
        </p:nvSpPr>
        <p:spPr>
          <a:xfrm rot="9835936">
            <a:off x="6580776" y="2593760"/>
            <a:ext cx="162727" cy="15537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1" name="Shape 171"/>
          <p:cNvGrpSpPr/>
          <p:nvPr/>
        </p:nvGrpSpPr>
        <p:grpSpPr>
          <a:xfrm>
            <a:off x="5000188" y="1088673"/>
            <a:ext cx="162684" cy="162919"/>
            <a:chOff x="5294400" y="974850"/>
            <a:chExt cx="416500" cy="417100"/>
          </a:xfrm>
        </p:grpSpPr>
        <p:sp>
          <p:nvSpPr>
            <p:cNvPr id="172" name="Shape 172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0" t="0" r="0" b="0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0" t="0" r="0" b="0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7068970" y="1715282"/>
            <a:ext cx="1262238" cy="1262397"/>
            <a:chOff x="6643075" y="3664250"/>
            <a:chExt cx="407950" cy="407975"/>
          </a:xfrm>
        </p:grpSpPr>
        <p:sp>
          <p:nvSpPr>
            <p:cNvPr id="175" name="Shape 175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7" name="Shape 177"/>
          <p:cNvGrpSpPr/>
          <p:nvPr/>
        </p:nvGrpSpPr>
        <p:grpSpPr>
          <a:xfrm rot="4171020">
            <a:off x="6563375" y="1551792"/>
            <a:ext cx="454544" cy="454519"/>
            <a:chOff x="576250" y="4319400"/>
            <a:chExt cx="442075" cy="442050"/>
          </a:xfrm>
        </p:grpSpPr>
        <p:sp>
          <p:nvSpPr>
            <p:cNvPr id="178" name="Shape 17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2" name="Shape 182"/>
          <p:cNvGrpSpPr/>
          <p:nvPr/>
        </p:nvGrpSpPr>
        <p:grpSpPr>
          <a:xfrm>
            <a:off x="4620497" y="1288158"/>
            <a:ext cx="358874" cy="358874"/>
            <a:chOff x="5941025" y="3634400"/>
            <a:chExt cx="467650" cy="467650"/>
          </a:xfrm>
        </p:grpSpPr>
        <p:sp>
          <p:nvSpPr>
            <p:cNvPr id="183" name="Shape 183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9" name="Shape 189"/>
          <p:cNvSpPr/>
          <p:nvPr/>
        </p:nvSpPr>
        <p:spPr>
          <a:xfrm rot="1902146">
            <a:off x="7410555" y="1156421"/>
            <a:ext cx="162717" cy="15536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 rot="-1130564">
            <a:off x="4363392" y="1257498"/>
            <a:ext cx="162712" cy="15536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827347" y="2810427"/>
            <a:ext cx="98496" cy="9404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 rot="-9946640">
            <a:off x="7756224" y="760053"/>
            <a:ext cx="98495" cy="9404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3967602">
            <a:off x="4264876" y="1514899"/>
            <a:ext cx="98505" cy="9405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 rot="715072">
            <a:off x="5038781" y="1345443"/>
            <a:ext cx="1437259" cy="262263"/>
          </a:xfrm>
          <a:custGeom>
            <a:avLst/>
            <a:gdLst/>
            <a:ahLst/>
            <a:cxnLst/>
            <a:rect l="0" t="0" r="0" b="0"/>
            <a:pathLst>
              <a:path w="57493" h="10491" extrusionOk="0">
                <a:moveTo>
                  <a:pt x="0" y="10491"/>
                </a:moveTo>
                <a:cubicBezTo>
                  <a:pt x="4699" y="8765"/>
                  <a:pt x="18613" y="1055"/>
                  <a:pt x="28196" y="138"/>
                </a:cubicBezTo>
                <a:cubicBezTo>
                  <a:pt x="37778" y="-779"/>
                  <a:pt x="52610" y="4176"/>
                  <a:pt x="57493" y="4984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sp>
      <p:sp>
        <p:nvSpPr>
          <p:cNvPr id="195" name="Shape 195"/>
          <p:cNvSpPr txBox="1"/>
          <p:nvPr/>
        </p:nvSpPr>
        <p:spPr>
          <a:xfrm>
            <a:off x="4830625" y="80550"/>
            <a:ext cx="2478000" cy="126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This school year, about </a:t>
            </a:r>
            <a:r>
              <a:rPr lang="en" dirty="0" smtClean="0">
                <a:latin typeface="Source Code Pro"/>
                <a:ea typeface="Source Code Pro"/>
                <a:cs typeface="Source Code Pro"/>
                <a:sym typeface="Source Code Pro"/>
              </a:rPr>
              <a:t>120 </a:t>
            </a: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seniors will be taking the WorkKeys assessment!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Can’t Wait!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387</Words>
  <Application>Microsoft Office PowerPoint</Application>
  <PresentationFormat>On-screen Show (16:9)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</vt:lpstr>
      <vt:lpstr>Times New Roman</vt:lpstr>
      <vt:lpstr>Arial</vt:lpstr>
      <vt:lpstr>Amatic SC</vt:lpstr>
      <vt:lpstr>Source Code Pro</vt:lpstr>
      <vt:lpstr>Calibri</vt:lpstr>
      <vt:lpstr>beach-day</vt:lpstr>
      <vt:lpstr>WorkKeys Information </vt:lpstr>
      <vt:lpstr>What is WorkKeys? </vt:lpstr>
      <vt:lpstr>WorkKeys</vt:lpstr>
      <vt:lpstr>The WorkKeys System</vt:lpstr>
      <vt:lpstr>Who can take WorkKeys?</vt:lpstr>
      <vt:lpstr>Am I a CTE Concentrator? </vt:lpstr>
      <vt:lpstr>How Can you prepare for workkeys? </vt:lpstr>
      <vt:lpstr>WorkKeys Test TAking Strategies</vt:lpstr>
      <vt:lpstr>Now you know...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WorkKeys Information</dc:title>
  <dc:creator>Leslie Plemmons</dc:creator>
  <cp:lastModifiedBy>chunter4</cp:lastModifiedBy>
  <cp:revision>3</cp:revision>
  <dcterms:modified xsi:type="dcterms:W3CDTF">2016-11-17T16:36:38Z</dcterms:modified>
</cp:coreProperties>
</file>